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835" r:id="rId2"/>
  </p:sldMasterIdLst>
  <p:notesMasterIdLst>
    <p:notesMasterId r:id="rId30"/>
  </p:notesMasterIdLst>
  <p:handoutMasterIdLst>
    <p:handoutMasterId r:id="rId31"/>
  </p:handoutMasterIdLst>
  <p:sldIdLst>
    <p:sldId id="257" r:id="rId3"/>
    <p:sldId id="36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63" r:id="rId12"/>
    <p:sldId id="359" r:id="rId13"/>
    <p:sldId id="258" r:id="rId14"/>
    <p:sldId id="362" r:id="rId15"/>
    <p:sldId id="364" r:id="rId16"/>
    <p:sldId id="365" r:id="rId17"/>
    <p:sldId id="367" r:id="rId18"/>
    <p:sldId id="360" r:id="rId19"/>
    <p:sldId id="366" r:id="rId20"/>
    <p:sldId id="334" r:id="rId21"/>
    <p:sldId id="370" r:id="rId22"/>
    <p:sldId id="368" r:id="rId23"/>
    <p:sldId id="371" r:id="rId24"/>
    <p:sldId id="372" r:id="rId25"/>
    <p:sldId id="373" r:id="rId26"/>
    <p:sldId id="374" r:id="rId27"/>
    <p:sldId id="336" r:id="rId28"/>
    <p:sldId id="369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339933"/>
    <a:srgbClr val="0D804E"/>
    <a:srgbClr val="77777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9153" autoAdjust="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cfs032\construc$\Miller\Binder%20Issues\asphalt%20prices%202009-1010\Asphalt%20Bid%20Prices%20with%20PN530-53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Average</a:t>
            </a:r>
            <a:r>
              <a:rPr lang="en-US" baseline="0"/>
              <a:t> HMA Awarded Unit Costs</a:t>
            </a:r>
          </a:p>
          <a:p>
            <a:pPr>
              <a:defRPr/>
            </a:pPr>
            <a:r>
              <a:rPr lang="en-US" baseline="0"/>
              <a:t>Old Index vs. New Index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'[Asphalt Bid Prices with PN530-535.xls]Sheet1'!$B$56</c:f>
              <c:strCache>
                <c:ptCount val="1"/>
                <c:pt idx="0">
                  <c:v>AVE Unit Award Price w/PN530 or PN 535 (10/9/09 - 1/14/10)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'[Asphalt Bid Prices with PN530-535.xls]Sheet1'!$A$58:$A$64</c:f>
              <c:strCache>
                <c:ptCount val="7"/>
                <c:pt idx="0">
                  <c:v>448E46020, Asph Conc Intermed, Type 1, PG 64-22, </c:v>
                </c:pt>
                <c:pt idx="1">
                  <c:v>448E46021, Asph Conc Intermed, Type 1, PG 64-22, APP (Spot Leveling)</c:v>
                </c:pt>
                <c:pt idx="2">
                  <c:v>448E46050, Asph Conc Intermed, Type 2, PG 64-22</c:v>
                </c:pt>
                <c:pt idx="3">
                  <c:v>448E47020, Asph Conc Surface, Type 1, PG 64-22</c:v>
                </c:pt>
                <c:pt idx="4">
                  <c:v>448E46904, Asph Conc Surface, Type 1, PG 70-22M </c:v>
                </c:pt>
                <c:pt idx="5">
                  <c:v>448E46905, Asph Conc Surface, Type 1, PG 70-22M, APP</c:v>
                </c:pt>
                <c:pt idx="6">
                  <c:v>448E50000, Asph Conc Surface, Type 1H (70-22M)</c:v>
                </c:pt>
              </c:strCache>
            </c:strRef>
          </c:cat>
          <c:val>
            <c:numRef>
              <c:f>'[Asphalt Bid Prices with PN530-535.xls]Sheet1'!$B$58:$B$64</c:f>
              <c:numCache>
                <c:formatCode>_("$"* #,##0.00_);_("$"* \(#,##0.00\);_("$"* "-"??_);_(@_)</c:formatCode>
                <c:ptCount val="7"/>
                <c:pt idx="0">
                  <c:v>105.61999999999999</c:v>
                </c:pt>
                <c:pt idx="1">
                  <c:v>126.35</c:v>
                </c:pt>
                <c:pt idx="2">
                  <c:v>112.78</c:v>
                </c:pt>
                <c:pt idx="3">
                  <c:v>120.64999999999999</c:v>
                </c:pt>
                <c:pt idx="4">
                  <c:v>131.98000000000005</c:v>
                </c:pt>
                <c:pt idx="5">
                  <c:v>113.62499999999999</c:v>
                </c:pt>
                <c:pt idx="6">
                  <c:v>155.57499999999999</c:v>
                </c:pt>
              </c:numCache>
            </c:numRef>
          </c:val>
        </c:ser>
        <c:ser>
          <c:idx val="2"/>
          <c:order val="2"/>
          <c:tx>
            <c:strRef>
              <c:f>'[Asphalt Bid Prices with PN530-535.xls]Sheet1'!$E$56</c:f>
              <c:strCache>
                <c:ptCount val="1"/>
                <c:pt idx="0">
                  <c:v>AVE Unit Award Price (10/8/08 - 1/14/09)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'[Asphalt Bid Prices with PN530-535.xls]Sheet1'!$A$58:$A$64</c:f>
              <c:strCache>
                <c:ptCount val="7"/>
                <c:pt idx="0">
                  <c:v>448E46020, Asph Conc Intermed, Type 1, PG 64-22, </c:v>
                </c:pt>
                <c:pt idx="1">
                  <c:v>448E46021, Asph Conc Intermed, Type 1, PG 64-22, APP (Spot Leveling)</c:v>
                </c:pt>
                <c:pt idx="2">
                  <c:v>448E46050, Asph Conc Intermed, Type 2, PG 64-22</c:v>
                </c:pt>
                <c:pt idx="3">
                  <c:v>448E47020, Asph Conc Surface, Type 1, PG 64-22</c:v>
                </c:pt>
                <c:pt idx="4">
                  <c:v>448E46904, Asph Conc Surface, Type 1, PG 70-22M </c:v>
                </c:pt>
                <c:pt idx="5">
                  <c:v>448E46905, Asph Conc Surface, Type 1, PG 70-22M, APP</c:v>
                </c:pt>
                <c:pt idx="6">
                  <c:v>448E50000, Asph Conc Surface, Type 1H (70-22M)</c:v>
                </c:pt>
              </c:strCache>
            </c:strRef>
          </c:cat>
          <c:val>
            <c:numRef>
              <c:f>'[Asphalt Bid Prices with PN530-535.xls]Sheet1'!$E$58:$E$64</c:f>
              <c:numCache>
                <c:formatCode>_("$"* #,##0.00_);_("$"* \(#,##0.00\);_("$"* "-"??_);_(@_)</c:formatCode>
                <c:ptCount val="7"/>
                <c:pt idx="0">
                  <c:v>161.41999999999999</c:v>
                </c:pt>
                <c:pt idx="1">
                  <c:v>135.5</c:v>
                </c:pt>
                <c:pt idx="2">
                  <c:v>204.10999999999999</c:v>
                </c:pt>
                <c:pt idx="3">
                  <c:v>224.78</c:v>
                </c:pt>
                <c:pt idx="4">
                  <c:v>181.26</c:v>
                </c:pt>
                <c:pt idx="5">
                  <c:v>173.17</c:v>
                </c:pt>
                <c:pt idx="6">
                  <c:v>261.11</c:v>
                </c:pt>
              </c:numCache>
            </c:numRef>
          </c:val>
        </c:ser>
        <c:gapWidth val="147"/>
        <c:overlap val="6"/>
        <c:axId val="136581504"/>
        <c:axId val="136583040"/>
      </c:barChart>
      <c:lineChart>
        <c:grouping val="standard"/>
        <c:ser>
          <c:idx val="1"/>
          <c:order val="1"/>
          <c:tx>
            <c:strRef>
              <c:f>'[Asphalt Bid Prices with PN530-535.xls]Sheet1'!$D$56</c:f>
              <c:strCache>
                <c:ptCount val="1"/>
                <c:pt idx="0">
                  <c:v>AVE Asphalt Price Index - "New" (10/09 - 1/10)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Val val="1"/>
          </c:dLbls>
          <c:cat>
            <c:strRef>
              <c:f>'[Asphalt Bid Prices with PN530-535.xls]Sheet1'!$A$58:$A$64</c:f>
              <c:strCache>
                <c:ptCount val="7"/>
                <c:pt idx="0">
                  <c:v>448E46020, Asph Conc Intermed, Type 1, PG 64-22, </c:v>
                </c:pt>
                <c:pt idx="1">
                  <c:v>448E46021, Asph Conc Intermed, Type 1, PG 64-22, APP (Spot Leveling)</c:v>
                </c:pt>
                <c:pt idx="2">
                  <c:v>448E46050, Asph Conc Intermed, Type 2, PG 64-22</c:v>
                </c:pt>
                <c:pt idx="3">
                  <c:v>448E47020, Asph Conc Surface, Type 1, PG 64-22</c:v>
                </c:pt>
                <c:pt idx="4">
                  <c:v>448E46904, Asph Conc Surface, Type 1, PG 70-22M </c:v>
                </c:pt>
                <c:pt idx="5">
                  <c:v>448E46905, Asph Conc Surface, Type 1, PG 70-22M, APP</c:v>
                </c:pt>
                <c:pt idx="6">
                  <c:v>448E50000, Asph Conc Surface, Type 1H (70-22M)</c:v>
                </c:pt>
              </c:strCache>
            </c:strRef>
          </c:cat>
          <c:val>
            <c:numRef>
              <c:f>'[Asphalt Bid Prices with PN530-535.xls]Sheet1'!$D$58:$D$64</c:f>
              <c:numCache>
                <c:formatCode>_("$"* #,##0.00_);_("$"* \(#,##0.00\);_("$"* "-"??_);_(@_)</c:formatCode>
                <c:ptCount val="7"/>
                <c:pt idx="0">
                  <c:v>422.91999999999996</c:v>
                </c:pt>
                <c:pt idx="1">
                  <c:v>422.91999999999996</c:v>
                </c:pt>
                <c:pt idx="2">
                  <c:v>422.91999999999996</c:v>
                </c:pt>
                <c:pt idx="3">
                  <c:v>422.91999999999996</c:v>
                </c:pt>
                <c:pt idx="4">
                  <c:v>422.91999999999996</c:v>
                </c:pt>
                <c:pt idx="5">
                  <c:v>422.91999999999996</c:v>
                </c:pt>
                <c:pt idx="6">
                  <c:v>422.91999999999996</c:v>
                </c:pt>
              </c:numCache>
            </c:numRef>
          </c:val>
        </c:ser>
        <c:ser>
          <c:idx val="3"/>
          <c:order val="3"/>
          <c:tx>
            <c:strRef>
              <c:f>'[Asphalt Bid Prices with PN530-535.xls]Sheet1'!$G$56</c:f>
              <c:strCache>
                <c:ptCount val="1"/>
                <c:pt idx="0">
                  <c:v>AVE Asphalt Price Index  "Old" (9/08- 12/08)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Pos val="t"/>
            <c:showVal val="1"/>
          </c:dLbls>
          <c:cat>
            <c:strRef>
              <c:f>'[Asphalt Bid Prices with PN530-535.xls]Sheet1'!$A$58:$A$64</c:f>
              <c:strCache>
                <c:ptCount val="7"/>
                <c:pt idx="0">
                  <c:v>448E46020, Asph Conc Intermed, Type 1, PG 64-22, </c:v>
                </c:pt>
                <c:pt idx="1">
                  <c:v>448E46021, Asph Conc Intermed, Type 1, PG 64-22, APP (Spot Leveling)</c:v>
                </c:pt>
                <c:pt idx="2">
                  <c:v>448E46050, Asph Conc Intermed, Type 2, PG 64-22</c:v>
                </c:pt>
                <c:pt idx="3">
                  <c:v>448E47020, Asph Conc Surface, Type 1, PG 64-22</c:v>
                </c:pt>
                <c:pt idx="4">
                  <c:v>448E46904, Asph Conc Surface, Type 1, PG 70-22M </c:v>
                </c:pt>
                <c:pt idx="5">
                  <c:v>448E46905, Asph Conc Surface, Type 1, PG 70-22M, APP</c:v>
                </c:pt>
                <c:pt idx="6">
                  <c:v>448E50000, Asph Conc Surface, Type 1H (70-22M)</c:v>
                </c:pt>
              </c:strCache>
            </c:strRef>
          </c:cat>
          <c:val>
            <c:numRef>
              <c:f>'[Asphalt Bid Prices with PN530-535.xls]Sheet1'!$G$58:$G$64</c:f>
              <c:numCache>
                <c:formatCode>"$"#,##0.00_);[Red]\("$"#,##0.00\)</c:formatCode>
                <c:ptCount val="7"/>
                <c:pt idx="0">
                  <c:v>603.59500000000003</c:v>
                </c:pt>
                <c:pt idx="1">
                  <c:v>603.59500000000003</c:v>
                </c:pt>
                <c:pt idx="2">
                  <c:v>603.59500000000003</c:v>
                </c:pt>
                <c:pt idx="3">
                  <c:v>603.59500000000003</c:v>
                </c:pt>
                <c:pt idx="4">
                  <c:v>756.08249999999998</c:v>
                </c:pt>
                <c:pt idx="5">
                  <c:v>756.08249999999998</c:v>
                </c:pt>
                <c:pt idx="6">
                  <c:v>756.08249999999998</c:v>
                </c:pt>
              </c:numCache>
            </c:numRef>
          </c:val>
        </c:ser>
        <c:marker val="1"/>
        <c:axId val="136581504"/>
        <c:axId val="136583040"/>
      </c:lineChart>
      <c:catAx>
        <c:axId val="136581504"/>
        <c:scaling>
          <c:orientation val="minMax"/>
        </c:scaling>
        <c:axPos val="b"/>
        <c:numFmt formatCode="General" sourceLinked="1"/>
        <c:majorTickMark val="none"/>
        <c:tickLblPos val="nextTo"/>
        <c:crossAx val="136583040"/>
        <c:crosses val="autoZero"/>
        <c:auto val="1"/>
        <c:lblAlgn val="ctr"/>
        <c:lblOffset val="100"/>
      </c:catAx>
      <c:valAx>
        <c:axId val="136583040"/>
        <c:scaling>
          <c:orientation val="minMax"/>
        </c:scaling>
        <c:axPos val="l"/>
        <c:majorGridlines/>
        <c:numFmt formatCode="_(&quot;$&quot;* #,##0.00_);_(&quot;$&quot;* \(#,##0.00\);_(&quot;$&quot;* &quot;-&quot;??_);_(@_)" sourceLinked="1"/>
        <c:majorTickMark val="none"/>
        <c:tickLblPos val="nextTo"/>
        <c:crossAx val="13658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6838676415448"/>
          <c:y val="0.89546965720194072"/>
          <c:w val="0.86257791908503567"/>
          <c:h val="0.10453032186766134"/>
        </c:manualLayout>
      </c:layout>
      <c:spPr>
        <a:ln>
          <a:solidFill>
            <a:schemeClr val="tx1"/>
          </a:solidFill>
        </a:ln>
      </c:spPr>
    </c:legend>
    <c:dispBlanksAs val="zero"/>
  </c:chart>
  <c:spPr>
    <a:solidFill>
      <a:schemeClr val="bg1">
        <a:lumMod val="95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70EE51-9C57-4BD5-8B94-9AC476DA3ABC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9779D7-EC5E-46DD-BD30-C198334F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4A1C43-E4AD-45CE-8D0F-6D11B69ED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2261D-77B8-4EB3-9908-04291ECA00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D4C82-4413-4F07-8C7F-0E209ED9F5F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5D3D29-0F2E-4FE0-9B56-7851E5CE407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D8D949-1553-4853-A78C-22281934F27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26DBC-27B2-485A-9ED6-2E0ED904238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13F4C-AD4E-4D9A-BB49-6EAB99C3DE0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All Policies and Standard Procedures available on ODOT Internet Site.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2C1F2-1310-4475-9043-BB4C0721C30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All Policies and Standard Procedures available on ODOT Internet Site.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2C1F2-1310-4475-9043-BB4C0721C30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DOT Title Slide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899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DOT Title Slide 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52400"/>
            <a:ext cx="90297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DOT Title Slide Foo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5967413"/>
            <a:ext cx="9067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D80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D804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3BEA-2500-4116-80A9-27B5709A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F007-CDC6-4D87-BACB-FCBED123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2987-EA74-4AF4-9C98-5CCFB0A9B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E076-10B8-429E-A50F-B5E9123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D7FC-EE16-4572-9DB2-B17FE5734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TitleMas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304800" y="4876800"/>
            <a:ext cx="8610600" cy="1676400"/>
          </a:xfrm>
          <a:prstGeom prst="rect">
            <a:avLst/>
          </a:prstGeom>
          <a:solidFill>
            <a:srgbClr val="0D8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1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2000" y="5715000"/>
            <a:ext cx="7772400" cy="762000"/>
          </a:xfrm>
        </p:spPr>
        <p:txBody>
          <a:bodyPr rtlCol="0">
            <a:normAutofit/>
          </a:bodyPr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5433-D539-41C4-815D-8AF37AB7F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0419-4056-4D62-8808-1001B589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A7C4-CFF1-4405-8C38-D96EAE86C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4709-5346-4382-BA8A-75E749B82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00D9-E089-4855-AB5F-BE5086790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089A-9DDA-4C31-997F-AE33CF070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CC18-62A1-4371-BD75-FDEEC31E8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6DFD9-A7F0-4BDE-B068-1552141F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DOT Text Slide Foo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72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fld id="{728201CF-A43E-4055-9A43-24095F2B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8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Footer-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007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120063" y="6248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3441D03D-7C72-4B57-8FD1-02DDB5E751DB}" type="slidenum">
              <a:rPr lang="en-US" sz="1400" b="1">
                <a:solidFill>
                  <a:schemeClr val="bg1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0" y="6248400"/>
            <a:ext cx="4800600" cy="307975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9" r:id="rId2"/>
    <p:sldLayoutId id="2147484120" r:id="rId3"/>
    <p:sldLayoutId id="214748412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dauameristeel.com/products/mp/pl.cfm" TargetMode="External"/><Relationship Id="rId2" Type="http://schemas.openxmlformats.org/officeDocument/2006/relationships/hyperlink" Target="http://www.stld-cci.com/pdf/Price_list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nucoryamato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Changes to Price Adjustment Provisions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6019800"/>
            <a:ext cx="7772400" cy="45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Division of Construction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447800"/>
          </a:xfrm>
        </p:spPr>
        <p:txBody>
          <a:bodyPr/>
          <a:lstStyle/>
          <a:p>
            <a:r>
              <a:rPr lang="en-US" dirty="0" smtClean="0"/>
              <a:t>Steel Price Adjustment</a:t>
            </a:r>
            <a:br>
              <a:rPr lang="en-US" dirty="0" smtClean="0"/>
            </a:br>
            <a:r>
              <a:rPr lang="en-US" dirty="0" smtClean="0"/>
              <a:t>PN 525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8839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Bid Indices - What we said in 2009.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 Price Adjustment – </a:t>
            </a:r>
            <a:r>
              <a:rPr lang="en-US" i="1" u="sng" dirty="0" smtClean="0"/>
              <a:t>Continue use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Revise the Index Source to more closely reflect steel pricing for products used in transportation projects.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Change Designer Note to reflect use on multi-season projects only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Previous SPA Commodity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163CBC-50CD-4D01-87B8-8A937DBA3FA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838201"/>
          <a:ext cx="8686800" cy="5486400"/>
        </p:xfrm>
        <a:graphic>
          <a:graphicData uri="http://schemas.openxmlformats.org/presentationml/2006/ole">
            <p:oleObj spid="_x0000_s1026" name="Document" r:id="rId4" imgW="8638346" imgH="5614536" progId="Word.Document.12">
              <p:embed/>
            </p:oleObj>
          </a:graphicData>
        </a:graphic>
      </p:graphicFrame>
      <p:sp>
        <p:nvSpPr>
          <p:cNvPr id="9" name="Cloud 8"/>
          <p:cNvSpPr/>
          <p:nvPr/>
        </p:nvSpPr>
        <p:spPr>
          <a:xfrm>
            <a:off x="3886200" y="1066800"/>
            <a:ext cx="3048000" cy="609600"/>
          </a:xfrm>
          <a:prstGeom prst="cloud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934200" y="838200"/>
            <a:ext cx="1905000" cy="990600"/>
          </a:xfrm>
          <a:prstGeom prst="cloud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Steel Price Adjustment – 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Reduced the list of eligible steel commodities and revised the index sources: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1981200"/>
          <a:ext cx="8686800" cy="4343400"/>
        </p:xfrm>
        <a:graphic>
          <a:graphicData uri="http://schemas.openxmlformats.org/presentationml/2006/ole">
            <p:oleObj spid="_x0000_s2050" name="Document" r:id="rId3" imgW="6206389" imgH="3294629" progId="Word.Document.12">
              <p:embed/>
            </p:oleObj>
          </a:graphicData>
        </a:graphic>
      </p:graphicFrame>
      <p:sp>
        <p:nvSpPr>
          <p:cNvPr id="6" name="Cloud 5"/>
          <p:cNvSpPr/>
          <p:nvPr/>
        </p:nvSpPr>
        <p:spPr>
          <a:xfrm>
            <a:off x="4505757" y="3504628"/>
            <a:ext cx="4267200" cy="1143572"/>
          </a:xfrm>
          <a:prstGeom prst="clou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800600" y="4648200"/>
            <a:ext cx="3810000" cy="1240852"/>
          </a:xfrm>
          <a:prstGeom prst="clou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Steel Price Adjustment – 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For Category 1, Table B-1: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	The adjustment indices shall determine the BI and MI values for wide flange beams plus a scrap surcharge as listed.  </a:t>
            </a:r>
          </a:p>
          <a:p>
            <a:endParaRPr lang="en-US" sz="1700" dirty="0" smtClean="0"/>
          </a:p>
          <a:p>
            <a:r>
              <a:rPr lang="en-US" u="sng" dirty="0" smtClean="0">
                <a:solidFill>
                  <a:srgbClr val="FFFF00"/>
                </a:solidFill>
                <a:hlinkClick r:id="rId2"/>
              </a:rPr>
              <a:t>Link</a:t>
            </a:r>
            <a:r>
              <a:rPr lang="en-US" u="sng" dirty="0" smtClean="0">
                <a:solidFill>
                  <a:srgbClr val="FFFF00"/>
                </a:solidFill>
              </a:rPr>
              <a:t>:  http://www.stld-cci.com/pdf/Price_list.pdf	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sz="1300" dirty="0" smtClean="0">
              <a:solidFill>
                <a:srgbClr val="FFFF00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  <a:hlinkClick r:id="rId3"/>
              </a:rPr>
              <a:t>Link</a:t>
            </a:r>
            <a:r>
              <a:rPr lang="en-US" u="sng" dirty="0" smtClean="0">
                <a:solidFill>
                  <a:srgbClr val="FFFF00"/>
                </a:solidFill>
              </a:rPr>
              <a:t>:  http://www.gerdauameristeel.com/products/mp/pl.cfm</a:t>
            </a:r>
          </a:p>
          <a:p>
            <a:endParaRPr lang="en-US" sz="1300" dirty="0" smtClean="0">
              <a:solidFill>
                <a:srgbClr val="FFFF00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  <a:hlinkClick r:id="rId4"/>
              </a:rPr>
              <a:t>Link</a:t>
            </a:r>
            <a:r>
              <a:rPr lang="en-US" u="sng" dirty="0" smtClean="0">
                <a:solidFill>
                  <a:srgbClr val="FFFF00"/>
                </a:solidFill>
              </a:rPr>
              <a:t>:  http://www.nucoryamato.com/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sz="1700" dirty="0" smtClean="0"/>
          </a:p>
          <a:p>
            <a:endParaRPr lang="en-US" sz="1700" dirty="0" smtClean="0"/>
          </a:p>
          <a:p>
            <a:pPr>
              <a:buNone/>
            </a:pPr>
            <a:r>
              <a:rPr lang="en-US" b="1" dirty="0" smtClean="0"/>
              <a:t>For Category 2, Table B-1:</a:t>
            </a:r>
          </a:p>
          <a:p>
            <a:endParaRPr lang="en-US" sz="1100" dirty="0" smtClean="0"/>
          </a:p>
          <a:p>
            <a:pPr>
              <a:buNone/>
            </a:pPr>
            <a:r>
              <a:rPr lang="en-US" dirty="0" smtClean="0"/>
              <a:t>	The Department will post monthly data obtained from the American Metal Market (</a:t>
            </a:r>
            <a:r>
              <a:rPr lang="en-US" b="1" dirty="0" smtClean="0"/>
              <a:t>AMM</a:t>
            </a:r>
            <a:r>
              <a:rPr lang="en-US" dirty="0" smtClean="0"/>
              <a:t>). The adjustment index (MI, BI) determines the adjustment ratio and the BI determines the raw steel material price for Steel Plate, Cut-to-length as reported for National Mills at the time of bid.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Steel Price Adjustment – 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New Designer Note:</a:t>
            </a:r>
          </a:p>
          <a:p>
            <a:r>
              <a:rPr lang="en-US" dirty="0" smtClean="0"/>
              <a:t>For use on all projects expected to be constructed over a time period of </a:t>
            </a:r>
            <a:r>
              <a:rPr lang="en-US" u="sng" dirty="0" smtClean="0"/>
              <a:t>more than one year</a:t>
            </a:r>
            <a:r>
              <a:rPr lang="en-US" dirty="0" smtClean="0"/>
              <a:t> AND that require steel products listed in Table B-1 of the proposal note.</a:t>
            </a:r>
          </a:p>
          <a:p>
            <a:endParaRPr lang="en-US" sz="900" dirty="0" smtClean="0"/>
          </a:p>
          <a:p>
            <a:pPr>
              <a:buNone/>
            </a:pPr>
            <a:r>
              <a:rPr lang="en-US" dirty="0" smtClean="0"/>
              <a:t>Old Designer Note:</a:t>
            </a:r>
          </a:p>
          <a:p>
            <a:r>
              <a:rPr lang="en-US" dirty="0" smtClean="0"/>
              <a:t>For use on all projects that require steel of the types listed in the note.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524000"/>
          </a:xfrm>
        </p:spPr>
        <p:txBody>
          <a:bodyPr/>
          <a:lstStyle/>
          <a:p>
            <a:r>
              <a:rPr lang="en-US" dirty="0" smtClean="0"/>
              <a:t>Fuel Price Adjustment</a:t>
            </a:r>
            <a:br>
              <a:rPr lang="en-US" dirty="0" smtClean="0"/>
            </a:br>
            <a:r>
              <a:rPr lang="en-US" dirty="0" smtClean="0"/>
              <a:t>PN 520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Bid Indices - What we said in 2009.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r>
              <a:rPr lang="en-US" dirty="0" smtClean="0"/>
              <a:t>Fuel Price Adjustment – </a:t>
            </a:r>
            <a:r>
              <a:rPr lang="en-US" i="1" u="sng" dirty="0" smtClean="0"/>
              <a:t>Continue Use</a:t>
            </a:r>
          </a:p>
          <a:p>
            <a:endParaRPr lang="en-US" sz="800" i="1" u="sng" dirty="0" smtClean="0"/>
          </a:p>
          <a:p>
            <a:pPr lvl="1"/>
            <a:r>
              <a:rPr lang="en-US" dirty="0" smtClean="0"/>
              <a:t>Change Designer Note to reflect use on multi-season projects only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i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2362200"/>
          </a:xfrm>
        </p:spPr>
        <p:txBody>
          <a:bodyPr/>
          <a:lstStyle/>
          <a:p>
            <a:r>
              <a:rPr lang="en-US" dirty="0" smtClean="0"/>
              <a:t>Added the following items to the FPA: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Select Granular Backfill, Item 840;  0.75 gal./c.y.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Rigid Bases and Pavements, Item 888; 1 gal./c.y.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Fuel Price Adjustment – What we did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Fuel Price Adjustment – What we did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800600"/>
          </a:xfrm>
        </p:spPr>
        <p:txBody>
          <a:bodyPr/>
          <a:lstStyle/>
          <a:p>
            <a:pPr eaLnBrk="1" hangingPunct="1">
              <a:buNone/>
            </a:pPr>
            <a:endParaRPr lang="en-US" sz="24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endParaRPr lang="en-US" sz="24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44542-B8DF-426D-90B6-03FE10BD55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Current Designer Note: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This note is to be used on all projects that contain any of the categories of work listed in Table A-1 of this proposal note. Questions regarding this note should be directed to the Office of Construction Administration at 614-387-2173.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No change to date.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447800"/>
          </a:xfrm>
        </p:spPr>
        <p:txBody>
          <a:bodyPr/>
          <a:lstStyle/>
          <a:p>
            <a:r>
              <a:rPr lang="en-US" dirty="0" smtClean="0"/>
              <a:t>Asphalt Binder Index</a:t>
            </a:r>
            <a:br>
              <a:rPr lang="en-US" dirty="0" smtClean="0"/>
            </a:br>
            <a:r>
              <a:rPr lang="en-US" dirty="0" smtClean="0"/>
              <a:t>PN 530 and 535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Future 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Index Posting Changes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399" y="939416"/>
          <a:ext cx="8839200" cy="52327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1"/>
                <a:gridCol w="1905000"/>
                <a:gridCol w="1600200"/>
                <a:gridCol w="1219200"/>
                <a:gridCol w="1219200"/>
                <a:gridCol w="1676399"/>
              </a:tblGrid>
              <a:tr h="1107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Index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 Index Cut-off  Date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 Index Effective Month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Proposed Index Cut-off  Date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Proposed Index Effective Month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Posting Month</a:t>
                      </a:r>
                    </a:p>
                  </a:txBody>
                  <a:tcPr anchor="b"/>
                </a:tc>
              </a:tr>
              <a:tr h="8540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Asphalt</a:t>
                      </a:r>
                    </a:p>
                    <a:p>
                      <a:r>
                        <a:rPr lang="en-US" sz="1600" dirty="0" smtClean="0"/>
                        <a:t>PN 530/535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Last Wednesday of the month</a:t>
                      </a:r>
                    </a:p>
                    <a:p>
                      <a:pPr algn="l"/>
                      <a:r>
                        <a:rPr lang="en-US" sz="1600" dirty="0" smtClean="0"/>
                        <a:t>(i.e. Jan. 27,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Month of  Index Date</a:t>
                      </a:r>
                    </a:p>
                    <a:p>
                      <a:pPr algn="l"/>
                      <a:r>
                        <a:rPr lang="en-US" sz="1600" dirty="0" smtClean="0"/>
                        <a:t>(i.e. Jan.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following Index (i.e.</a:t>
                      </a:r>
                      <a:r>
                        <a:rPr lang="en-US" sz="1600" baseline="0" dirty="0" smtClean="0"/>
                        <a:t> Feb. 2010)</a:t>
                      </a:r>
                      <a:endParaRPr lang="en-US" sz="1600" dirty="0"/>
                    </a:p>
                  </a:txBody>
                  <a:tcPr/>
                </a:tc>
              </a:tr>
              <a:tr h="11070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Steel (AMM)</a:t>
                      </a:r>
                    </a:p>
                    <a:p>
                      <a:r>
                        <a:rPr lang="en-US" sz="1600" dirty="0" smtClean="0"/>
                        <a:t>PN 525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Last Wednesday of the month</a:t>
                      </a:r>
                    </a:p>
                    <a:p>
                      <a:pPr algn="l"/>
                      <a:r>
                        <a:rPr lang="en-US" sz="1600" dirty="0" smtClean="0"/>
                        <a:t>(i.e. Jan. 27,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Month following Index Date</a:t>
                      </a:r>
                    </a:p>
                    <a:p>
                      <a:pPr algn="l"/>
                      <a:r>
                        <a:rPr lang="en-US" sz="1600" dirty="0" smtClean="0"/>
                        <a:t>(i.e. Feb.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Change to Month of  Index 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(i.e. Jan.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following Index (i.e.</a:t>
                      </a:r>
                      <a:r>
                        <a:rPr lang="en-US" sz="1600" baseline="0" dirty="0" smtClean="0"/>
                        <a:t> Feb. 2010)</a:t>
                      </a:r>
                      <a:endParaRPr lang="en-US" sz="1600" dirty="0"/>
                    </a:p>
                  </a:txBody>
                  <a:tcPr/>
                </a:tc>
              </a:tr>
              <a:tr h="11070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Steel (Mill </a:t>
                      </a:r>
                      <a:r>
                        <a:rPr lang="en-US" sz="1600" baseline="0" dirty="0" smtClean="0"/>
                        <a:t> Data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r>
                        <a:rPr lang="en-US" sz="1600" dirty="0" smtClean="0"/>
                        <a:t>PN 525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Last Wednesday of the month</a:t>
                      </a:r>
                    </a:p>
                    <a:p>
                      <a:pPr algn="l"/>
                      <a:r>
                        <a:rPr lang="en-US" sz="1600" dirty="0" smtClean="0"/>
                        <a:t>(i.e. Jan. 27,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Month of  Index Date</a:t>
                      </a:r>
                    </a:p>
                    <a:p>
                      <a:pPr algn="l"/>
                      <a:r>
                        <a:rPr lang="en-US" sz="1600" dirty="0" smtClean="0"/>
                        <a:t>(i.e. Jan.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Month following Index (i.e.</a:t>
                      </a:r>
                      <a:r>
                        <a:rPr lang="en-US" sz="1600" baseline="0" dirty="0" smtClean="0"/>
                        <a:t> Feb. 2010)</a:t>
                      </a:r>
                      <a:endParaRPr lang="en-US" sz="1600" dirty="0"/>
                    </a:p>
                  </a:txBody>
                  <a:tcPr/>
                </a:tc>
              </a:tr>
              <a:tr h="8540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Fuel</a:t>
                      </a:r>
                    </a:p>
                    <a:p>
                      <a:r>
                        <a:rPr lang="en-US" sz="1600" dirty="0" smtClean="0"/>
                        <a:t>PN 520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 day of the Month</a:t>
                      </a:r>
                    </a:p>
                    <a:p>
                      <a:r>
                        <a:rPr lang="en-US" sz="1600" dirty="0" smtClean="0"/>
                        <a:t>(i.e.</a:t>
                      </a:r>
                      <a:r>
                        <a:rPr lang="en-US" sz="1600" baseline="0" dirty="0" smtClean="0"/>
                        <a:t> Jan. 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dirty="0" smtClean="0"/>
                        <a:t>Index Date</a:t>
                      </a:r>
                    </a:p>
                    <a:p>
                      <a:r>
                        <a:rPr lang="en-US" sz="1600" dirty="0" smtClean="0"/>
                        <a:t>(i.e. Jan. 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change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Month following Index (i.e.</a:t>
                      </a:r>
                      <a:r>
                        <a:rPr lang="en-US" sz="1600" baseline="0" dirty="0" smtClean="0"/>
                        <a:t> Feb. 2010)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791200" y="2743200"/>
            <a:ext cx="1676400" cy="1600200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SPA (PN 525)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Editorial Changes.</a:t>
            </a:r>
          </a:p>
          <a:p>
            <a:pPr lvl="1"/>
            <a:r>
              <a:rPr lang="en-US" dirty="0" smtClean="0"/>
              <a:t>Correct the equations as follows</a:t>
            </a:r>
          </a:p>
          <a:p>
            <a:pPr lvl="2"/>
            <a:r>
              <a:rPr lang="en-US" dirty="0" smtClean="0"/>
              <a:t>SPA = [(MI/BI) – 0.90] x </a:t>
            </a:r>
            <a:r>
              <a:rPr lang="en-US" dirty="0" smtClean="0">
                <a:solidFill>
                  <a:srgbClr val="FFFF00"/>
                </a:solidFill>
              </a:rPr>
              <a:t>BI</a:t>
            </a:r>
            <a:r>
              <a:rPr lang="en-US" dirty="0" smtClean="0"/>
              <a:t> x Q or</a:t>
            </a:r>
          </a:p>
          <a:p>
            <a:pPr lvl="2"/>
            <a:r>
              <a:rPr lang="en-US" dirty="0" smtClean="0"/>
              <a:t>SPA = [(MI/BI) – 1.10] x </a:t>
            </a:r>
            <a:r>
              <a:rPr lang="en-US" dirty="0" smtClean="0">
                <a:solidFill>
                  <a:srgbClr val="FFFF00"/>
                </a:solidFill>
              </a:rPr>
              <a:t>BI</a:t>
            </a:r>
            <a:r>
              <a:rPr lang="en-US" dirty="0" smtClean="0"/>
              <a:t> x Q</a:t>
            </a:r>
          </a:p>
          <a:p>
            <a:pPr lvl="2"/>
            <a:endParaRPr lang="en-US" sz="1200" dirty="0" smtClean="0"/>
          </a:p>
          <a:p>
            <a:pPr>
              <a:buNone/>
            </a:pPr>
            <a:r>
              <a:rPr lang="en-US" b="1" i="1" dirty="0" smtClean="0"/>
              <a:t>	For Category 1, Table B-1:</a:t>
            </a:r>
          </a:p>
          <a:p>
            <a:pPr>
              <a:buNone/>
            </a:pPr>
            <a:r>
              <a:rPr lang="en-US" i="1" dirty="0" smtClean="0"/>
              <a:t>	The Department will post monthly adjustment indices (BI and MI) for </a:t>
            </a:r>
            <a:r>
              <a:rPr lang="en-US" i="1" dirty="0" smtClean="0">
                <a:solidFill>
                  <a:srgbClr val="FFFF00"/>
                </a:solidFill>
              </a:rPr>
              <a:t>wide flange steel beams plus a scrap surcharge</a:t>
            </a:r>
            <a:r>
              <a:rPr lang="en-US" i="1" dirty="0" smtClean="0"/>
              <a:t> using data obtained from the steel producers listed.  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SPA (PN 525)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2) Identification of the steel product subject to adjustment.</a:t>
            </a:r>
          </a:p>
          <a:p>
            <a:pPr>
              <a:buNone/>
            </a:pPr>
            <a:endParaRPr lang="en-US" sz="1200" i="1" dirty="0" smtClean="0"/>
          </a:p>
          <a:p>
            <a:pPr>
              <a:buNone/>
            </a:pPr>
            <a:r>
              <a:rPr lang="en-US" i="1" dirty="0" smtClean="0"/>
              <a:t>a. Documentation package number: PN525 – (Insert the steel product “title” from Table B-1) – (Insert sequential package number beginning with “1”). </a:t>
            </a:r>
          </a:p>
          <a:p>
            <a:pPr>
              <a:buNone/>
            </a:pPr>
            <a:r>
              <a:rPr lang="en-US" i="1" dirty="0" smtClean="0"/>
              <a:t>	Example: PN525 – </a:t>
            </a:r>
            <a:r>
              <a:rPr lang="en-US" i="1" dirty="0" smtClean="0">
                <a:solidFill>
                  <a:srgbClr val="FFFF00"/>
                </a:solidFill>
              </a:rPr>
              <a:t>Steel Piling</a:t>
            </a:r>
            <a:r>
              <a:rPr lang="en-US" i="1" dirty="0" smtClean="0"/>
              <a:t>– 1, PN 525 – </a:t>
            </a:r>
            <a:r>
              <a:rPr lang="en-US" i="1" dirty="0" smtClean="0">
                <a:solidFill>
                  <a:srgbClr val="FFFF00"/>
                </a:solidFill>
              </a:rPr>
              <a:t>Structural Steel </a:t>
            </a:r>
            <a:r>
              <a:rPr lang="en-US" i="1" dirty="0" smtClean="0"/>
              <a:t>– 2, etc…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SPA (PN 525)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For Category 2, Table B-1:</a:t>
            </a:r>
          </a:p>
          <a:p>
            <a:pPr>
              <a:buNone/>
            </a:pPr>
            <a:r>
              <a:rPr lang="en-US" dirty="0" smtClean="0"/>
              <a:t>	The Department will post monthly adjustment indices (BI and MI) for steel using data obtained on the last Wednesday of the month from the American Metal Market (AMM), </a:t>
            </a:r>
            <a:r>
              <a:rPr lang="en-US" dirty="0" smtClean="0">
                <a:solidFill>
                  <a:srgbClr val="FFFF00"/>
                </a:solidFill>
              </a:rPr>
              <a:t>based on the </a:t>
            </a:r>
            <a:r>
              <a:rPr lang="en-US" dirty="0" smtClean="0"/>
              <a:t>price for Steel Plate, Cut-to-length as reported for National Mills.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SPA (PN 525)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 = Mill Shipping Index. - Use the adjustment indices from the month the steel was shipped from the producing mill and properly documented.  The adjustment indices will be posted on ODOT’s website.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BI = Bidding Index. - Use the adjustment indices from the month </a:t>
            </a:r>
            <a:r>
              <a:rPr lang="en-US" strike="sngStrike" dirty="0" smtClean="0">
                <a:solidFill>
                  <a:srgbClr val="FFFF00"/>
                </a:solidFill>
              </a:rPr>
              <a:t>proceeding the month </a:t>
            </a:r>
            <a:r>
              <a:rPr lang="en-US" dirty="0" smtClean="0"/>
              <a:t>in which the project is bid. The adjustment indices will be posted on ODOT’s website.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44542-B8DF-426D-90B6-03FE10BD55D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466195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solidFill>
                  <a:schemeClr val="bg1"/>
                </a:solidFill>
              </a:rPr>
              <a:t>No new indices planned at this time.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solidFill>
                  <a:schemeClr val="bg1"/>
                </a:solidFill>
              </a:rPr>
              <a:t>No retroactive application of proposed Index Changes.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solidFill>
                  <a:schemeClr val="bg1"/>
                </a:solidFill>
              </a:rPr>
              <a:t>All proposed changes are draft.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solidFill>
                  <a:schemeClr val="bg1"/>
                </a:solidFill>
              </a:rPr>
              <a:t>Use price adjustments as per the contract documents – not the information presented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97359"/>
            <a:ext cx="8839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Important Points to Note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115433-D539-41C4-815D-8AF37AB7F4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762000"/>
          </a:xfrm>
        </p:spPr>
        <p:txBody>
          <a:bodyPr>
            <a:normAutofit/>
          </a:bodyPr>
          <a:lstStyle/>
          <a:p>
            <a:pPr lvl="1" algn="ctr" eaLnBrk="1" hangingPunct="1">
              <a:buNone/>
            </a:pPr>
            <a:r>
              <a:rPr lang="en-US" sz="4400" b="1" i="1" u="sng" dirty="0" smtClean="0"/>
              <a:t>Questions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Bid Indices - What we said in 2009.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dirty="0" smtClean="0"/>
              <a:t>Bituminous Price Adjustment – </a:t>
            </a:r>
            <a:r>
              <a:rPr lang="en-US" i="1" u="sng" dirty="0" smtClean="0"/>
              <a:t>Continue Use</a:t>
            </a:r>
          </a:p>
          <a:p>
            <a:pPr lvl="1" algn="just">
              <a:defRPr/>
            </a:pPr>
            <a:r>
              <a:rPr lang="en-US" dirty="0" smtClean="0"/>
              <a:t>Current (2009 &amp; Prior)</a:t>
            </a:r>
          </a:p>
          <a:p>
            <a:pPr lvl="2" algn="just">
              <a:defRPr/>
            </a:pPr>
            <a:r>
              <a:rPr lang="en-US" dirty="0" smtClean="0"/>
              <a:t>C&amp;MS Section 401.20 (Standard Specification Language)</a:t>
            </a:r>
          </a:p>
          <a:p>
            <a:pPr lvl="2" algn="just">
              <a:defRPr/>
            </a:pPr>
            <a:r>
              <a:rPr lang="en-US" dirty="0" smtClean="0"/>
              <a:t>Used in all contracts to adjust the price of liquid asphalt for all asphalt concrete products based on the PG binder type.</a:t>
            </a:r>
          </a:p>
          <a:p>
            <a:pPr lvl="1" algn="just">
              <a:defRPr/>
            </a:pPr>
            <a:r>
              <a:rPr lang="en-US" dirty="0" smtClean="0"/>
              <a:t>Proposed Changes (2010)</a:t>
            </a:r>
          </a:p>
          <a:p>
            <a:pPr lvl="2" algn="just">
              <a:defRPr/>
            </a:pPr>
            <a:r>
              <a:rPr lang="en-US" dirty="0" smtClean="0"/>
              <a:t>Use on multi-season projects only.</a:t>
            </a:r>
          </a:p>
          <a:p>
            <a:pPr lvl="2" algn="just">
              <a:defRPr/>
            </a:pPr>
            <a:r>
              <a:rPr lang="en-US" dirty="0" smtClean="0"/>
              <a:t>Change to a PN from the Standard Specification.</a:t>
            </a:r>
          </a:p>
          <a:p>
            <a:pPr lvl="2" algn="just">
              <a:defRPr/>
            </a:pPr>
            <a:r>
              <a:rPr lang="en-US" dirty="0" smtClean="0"/>
              <a:t>Use a single PG grade as the basis for adjustment, PG 64-22.</a:t>
            </a:r>
          </a:p>
          <a:p>
            <a:pPr lvl="2" algn="just">
              <a:defRPr/>
            </a:pPr>
            <a:r>
              <a:rPr lang="en-US" dirty="0" smtClean="0"/>
              <a:t>Use a single independent reporting source for the index values such as Asphalt Weekly Monitor.</a:t>
            </a:r>
          </a:p>
          <a:p>
            <a:pPr lvl="2" algn="just">
              <a:defRPr/>
            </a:pPr>
            <a:r>
              <a:rPr lang="en-US" dirty="0" smtClean="0"/>
              <a:t>Change the trigger to 10%.</a:t>
            </a:r>
          </a:p>
          <a:p>
            <a:pPr lvl="2" algn="just">
              <a:defRPr/>
            </a:pPr>
            <a:endParaRPr lang="en-US" dirty="0" smtClean="0"/>
          </a:p>
          <a:p>
            <a:pPr lvl="2" algn="just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Bituminous Price Adjustment - what we did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572000"/>
          </a:xfrm>
        </p:spPr>
        <p:txBody>
          <a:bodyPr>
            <a:normAutofit fontScale="92500"/>
          </a:bodyPr>
          <a:lstStyle/>
          <a:p>
            <a:pPr marL="231775" indent="-231775" eaLnBrk="1" hangingPunct="1">
              <a:spcBef>
                <a:spcPts val="400"/>
              </a:spcBef>
            </a:pPr>
            <a:r>
              <a:rPr lang="en-US" dirty="0" smtClean="0"/>
              <a:t>Index Changes:</a:t>
            </a:r>
          </a:p>
          <a:p>
            <a:pPr lvl="1" eaLnBrk="1" hangingPunct="1">
              <a:spcBef>
                <a:spcPts val="400"/>
              </a:spcBef>
              <a:buFont typeface="Calibri" pitchFamily="34" charset="0"/>
              <a:buChar char="–"/>
            </a:pPr>
            <a:r>
              <a:rPr lang="en-US" u="sng" dirty="0" smtClean="0"/>
              <a:t>Removed</a:t>
            </a:r>
            <a:r>
              <a:rPr lang="en-US" dirty="0" smtClean="0"/>
              <a:t> as standard specification 401.20</a:t>
            </a:r>
          </a:p>
          <a:p>
            <a:pPr lvl="1" eaLnBrk="1" hangingPunct="1">
              <a:spcBef>
                <a:spcPts val="400"/>
              </a:spcBef>
              <a:buFont typeface="Calibri" pitchFamily="34" charset="0"/>
              <a:buChar char="–"/>
            </a:pPr>
            <a:r>
              <a:rPr lang="en-US" dirty="0" smtClean="0"/>
              <a:t>Using on </a:t>
            </a:r>
            <a:r>
              <a:rPr lang="en-US" u="sng" dirty="0" smtClean="0"/>
              <a:t>contract-by-contract</a:t>
            </a:r>
            <a:r>
              <a:rPr lang="en-US" dirty="0" smtClean="0"/>
              <a:t> basis (PN 530 and PN 535)</a:t>
            </a:r>
          </a:p>
          <a:p>
            <a:pPr lvl="1" eaLnBrk="1" hangingPunct="1">
              <a:spcBef>
                <a:spcPts val="400"/>
              </a:spcBef>
              <a:buFont typeface="Calibri" pitchFamily="34" charset="0"/>
              <a:buChar char="–"/>
            </a:pPr>
            <a:r>
              <a:rPr lang="en-US" dirty="0" smtClean="0"/>
              <a:t>Using </a:t>
            </a:r>
            <a:r>
              <a:rPr lang="en-US" u="sng" dirty="0" smtClean="0"/>
              <a:t>one binder type </a:t>
            </a:r>
            <a:r>
              <a:rPr lang="en-US" dirty="0" smtClean="0"/>
              <a:t>for all price adjustments</a:t>
            </a:r>
          </a:p>
          <a:p>
            <a:pPr lvl="1" eaLnBrk="1" hangingPunct="1">
              <a:spcBef>
                <a:spcPts val="400"/>
              </a:spcBef>
              <a:buFont typeface="Calibri" pitchFamily="34" charset="0"/>
              <a:buChar char="–"/>
            </a:pPr>
            <a:r>
              <a:rPr lang="en-US" dirty="0" smtClean="0"/>
              <a:t>Using </a:t>
            </a:r>
            <a:r>
              <a:rPr lang="en-US" u="sng" dirty="0" smtClean="0"/>
              <a:t>AWM</a:t>
            </a:r>
            <a:r>
              <a:rPr lang="en-US" dirty="0" smtClean="0"/>
              <a:t> to establish index</a:t>
            </a:r>
          </a:p>
          <a:p>
            <a:pPr lvl="1" eaLnBrk="1" hangingPunct="1">
              <a:spcBef>
                <a:spcPts val="400"/>
              </a:spcBef>
              <a:buFont typeface="Calibri" pitchFamily="34" charset="0"/>
              <a:buChar char="–"/>
            </a:pPr>
            <a:r>
              <a:rPr lang="en-US" dirty="0" smtClean="0"/>
              <a:t>Current month’s index available at beginning of next month</a:t>
            </a:r>
          </a:p>
          <a:p>
            <a:pPr lvl="1" eaLnBrk="1" hangingPunct="1">
              <a:spcBef>
                <a:spcPts val="400"/>
              </a:spcBef>
              <a:buFont typeface="Calibri" pitchFamily="34" charset="0"/>
              <a:buChar char="–"/>
            </a:pPr>
            <a:endParaRPr lang="en-US" dirty="0" smtClean="0"/>
          </a:p>
        </p:txBody>
      </p:sp>
      <p:pic>
        <p:nvPicPr>
          <p:cNvPr id="4" name="Picture 2" descr="X:\2010 Spec Book Training\2010CMS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6765">
            <a:off x="5638800" y="1981200"/>
            <a:ext cx="3175000" cy="23812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Remove from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Removed specification 401.20 and apply on contract-by-contract basis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i="1" dirty="0" smtClean="0"/>
              <a:t>Basis</a:t>
            </a:r>
            <a:r>
              <a:rPr lang="en-US" dirty="0" smtClean="0"/>
              <a:t> - FHWA</a:t>
            </a:r>
            <a:r>
              <a:rPr lang="en-US" i="1" dirty="0" smtClean="0"/>
              <a:t> Guidance TA 5080.3:</a:t>
            </a:r>
          </a:p>
          <a:p>
            <a:pPr eaLnBrk="1" hangingPunct="1"/>
            <a:endParaRPr lang="en-US" sz="1200" i="1" dirty="0" smtClean="0"/>
          </a:p>
          <a:p>
            <a:pPr lvl="1" eaLnBrk="1" hangingPunct="1"/>
            <a:r>
              <a:rPr lang="en-US" i="1" dirty="0" smtClean="0"/>
              <a:t>Price adjustment clauses </a:t>
            </a:r>
            <a:r>
              <a:rPr lang="en-US" i="1" u="sng" dirty="0" smtClean="0"/>
              <a:t>should not be </a:t>
            </a:r>
            <a:r>
              <a:rPr lang="en-US" i="1" dirty="0" smtClean="0"/>
              <a:t>standard specifications </a:t>
            </a:r>
          </a:p>
          <a:p>
            <a:pPr lvl="1" eaLnBrk="1" hangingPunct="1"/>
            <a:endParaRPr lang="en-US" sz="800" i="1" dirty="0" smtClean="0"/>
          </a:p>
          <a:p>
            <a:pPr lvl="1" eaLnBrk="1" hangingPunct="1"/>
            <a:r>
              <a:rPr lang="en-US" i="1" dirty="0" smtClean="0"/>
              <a:t>Can be applied on a project-by-project basis based on assessment of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Use One Binder Type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Using one binder grade for index, PG64-22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i="1" dirty="0" smtClean="0"/>
              <a:t>Basis</a:t>
            </a:r>
            <a:r>
              <a:rPr lang="en-US" dirty="0" smtClean="0"/>
              <a:t>  - Using one index based on one PG binder is the most common method</a:t>
            </a:r>
          </a:p>
          <a:p>
            <a:pPr eaLnBrk="1" hangingPunct="1"/>
            <a:endParaRPr lang="en-US" sz="1200" dirty="0" smtClean="0"/>
          </a:p>
          <a:p>
            <a:pPr lvl="1" eaLnBrk="1" hangingPunct="1"/>
            <a:r>
              <a:rPr lang="en-US" dirty="0" smtClean="0"/>
              <a:t>33 states use only one price adjustment index 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r>
              <a:rPr lang="en-US" dirty="0" smtClean="0"/>
              <a:t> Only Alabama determines indexes for </a:t>
            </a:r>
            <a:r>
              <a:rPr lang="en-US" u="sng" dirty="0" smtClean="0"/>
              <a:t>all</a:t>
            </a:r>
            <a:r>
              <a:rPr lang="en-US" dirty="0" smtClean="0"/>
              <a:t> PG binder grades used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31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 Use Published Binder Pricing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Using AWM to establish binder price index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i="1" dirty="0" smtClean="0"/>
              <a:t>Basis </a:t>
            </a:r>
            <a:r>
              <a:rPr lang="en-US" dirty="0" smtClean="0"/>
              <a:t>- FHWA </a:t>
            </a:r>
            <a:r>
              <a:rPr lang="en-US" i="1" dirty="0" smtClean="0"/>
              <a:t>Guidance TA 5080.3: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Index must not be “susceptible to manipulation”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 Trigger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Increased triggers</a:t>
            </a:r>
          </a:p>
          <a:p>
            <a:pPr lvl="1" eaLnBrk="1" hangingPunct="1"/>
            <a:r>
              <a:rPr lang="en-US" dirty="0" smtClean="0"/>
              <a:t>15% on single season projects</a:t>
            </a:r>
          </a:p>
          <a:p>
            <a:pPr lvl="1" eaLnBrk="1" hangingPunct="1"/>
            <a:r>
              <a:rPr lang="en-US" dirty="0" smtClean="0"/>
              <a:t>10% on multi season projects</a:t>
            </a:r>
          </a:p>
          <a:p>
            <a:pPr lvl="1" eaLnBrk="1" hangingPunct="1"/>
            <a:endParaRPr lang="en-US" sz="800" dirty="0" smtClean="0"/>
          </a:p>
          <a:p>
            <a:pPr eaLnBrk="1" hangingPunct="1"/>
            <a:r>
              <a:rPr lang="en-US" i="1" dirty="0" smtClean="0"/>
              <a:t>Basis- </a:t>
            </a:r>
            <a:r>
              <a:rPr lang="en-US" dirty="0" smtClean="0"/>
              <a:t>FHWA</a:t>
            </a:r>
            <a:r>
              <a:rPr lang="en-US" i="1" dirty="0" smtClean="0"/>
              <a:t> Guidance TA 5080.3:</a:t>
            </a:r>
          </a:p>
          <a:p>
            <a:pPr lvl="1" eaLnBrk="1" hangingPunct="1"/>
            <a:r>
              <a:rPr lang="en-US" i="1" dirty="0" smtClean="0"/>
              <a:t>Price adjustment to be triggered by “</a:t>
            </a:r>
            <a:r>
              <a:rPr lang="en-US" b="1" i="1" u="sng" dirty="0" smtClean="0"/>
              <a:t>significant change</a:t>
            </a:r>
            <a:r>
              <a:rPr lang="en-US" i="1" dirty="0" smtClean="0"/>
              <a:t>”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 smtClean="0"/>
              <a:t>ODOT Continues to Evaluate HMA Prices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 sz="1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066801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 Conaway Conference">
  <a:themeElements>
    <a:clrScheme name="2008 Conaway Confer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8 Conaway Conferenc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8 Conaway Confer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Conaway Conferen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Conaway Conferen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Conaway Conferen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Conaway Conferen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Conaway Conferen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Conaway Conferen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9_ODOT_JM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FEC6A3A38F641AD23CED719A1B156" ma:contentTypeVersion="9" ma:contentTypeDescription="Create a new document." ma:contentTypeScope="" ma:versionID="2beb22b28f3c4634dff6faa9619f4182">
  <xsd:schema xmlns:xsd="http://www.w3.org/2001/XMLSchema" xmlns:xs="http://www.w3.org/2001/XMLSchema" xmlns:p="http://schemas.microsoft.com/office/2006/metadata/properties" xmlns:ns2="cdf5cfbf-cf86-4eb7-ac31-a9fd0075546e" xmlns:ns3="http://schemas.microsoft.com/sharepoint/v4" targetNamespace="http://schemas.microsoft.com/office/2006/metadata/properties" ma:root="true" ma:fieldsID="9d016606db83273cb0d241b2cdd97286" ns2:_="" ns3:_="">
    <xsd:import namespace="cdf5cfbf-cf86-4eb7-ac31-a9fd0075546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5cfbf-cf86-4eb7-ac31-a9fd00755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094C3C6-2138-4A05-B5D5-9DCE205565D8}"/>
</file>

<file path=customXml/itemProps2.xml><?xml version="1.0" encoding="utf-8"?>
<ds:datastoreItem xmlns:ds="http://schemas.openxmlformats.org/officeDocument/2006/customXml" ds:itemID="{4FF722E0-C6BE-4606-90B4-96AF3D6F664A}"/>
</file>

<file path=customXml/itemProps3.xml><?xml version="1.0" encoding="utf-8"?>
<ds:datastoreItem xmlns:ds="http://schemas.openxmlformats.org/officeDocument/2006/customXml" ds:itemID="{479739DE-E1B7-4654-8D1E-20DD423406C3}"/>
</file>

<file path=docProps/app.xml><?xml version="1.0" encoding="utf-8"?>
<Properties xmlns="http://schemas.openxmlformats.org/officeDocument/2006/extended-properties" xmlns:vt="http://schemas.openxmlformats.org/officeDocument/2006/docPropsVTypes">
  <Template>2008 Conaway Conference</Template>
  <TotalTime>9564</TotalTime>
  <Words>1130</Words>
  <Application>Microsoft Office PowerPoint</Application>
  <PresentationFormat>On-screen Show (4:3)</PresentationFormat>
  <Paragraphs>222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2008 Conaway Conference</vt:lpstr>
      <vt:lpstr>2009_ODOT_JM_Template</vt:lpstr>
      <vt:lpstr>Document</vt:lpstr>
      <vt:lpstr>Changes to Price Adjustment Provisions</vt:lpstr>
      <vt:lpstr>Asphalt Binder Index PN 530 and 535</vt:lpstr>
      <vt:lpstr>Bid Indices - What we said in 2009.</vt:lpstr>
      <vt:lpstr>Bituminous Price Adjustment - what we did </vt:lpstr>
      <vt:lpstr>Remove from Specifications</vt:lpstr>
      <vt:lpstr>Use One Binder Type</vt:lpstr>
      <vt:lpstr> Use Published Binder Pricing</vt:lpstr>
      <vt:lpstr>Increase Trigger</vt:lpstr>
      <vt:lpstr>ODOT Continues to Evaluate HMA Prices</vt:lpstr>
      <vt:lpstr>Steel Price Adjustment PN 525</vt:lpstr>
      <vt:lpstr>Bid Indices - What we said in 2009.</vt:lpstr>
      <vt:lpstr>Previous SPA Commodity Table</vt:lpstr>
      <vt:lpstr>Steel Price Adjustment – What we did</vt:lpstr>
      <vt:lpstr>Steel Price Adjustment – What we did</vt:lpstr>
      <vt:lpstr>Steel Price Adjustment – What we did</vt:lpstr>
      <vt:lpstr>Fuel Price Adjustment PN 520</vt:lpstr>
      <vt:lpstr>Bid Indices - What we said in 2009.</vt:lpstr>
      <vt:lpstr>Slide 18</vt:lpstr>
      <vt:lpstr>Fuel Price Adjustment – What we did</vt:lpstr>
      <vt:lpstr>Future Changes</vt:lpstr>
      <vt:lpstr>Proposed Index Posting Changes</vt:lpstr>
      <vt:lpstr>Proposed SPA (PN 525) Changes</vt:lpstr>
      <vt:lpstr>Proposed SPA (PN 525) Changes</vt:lpstr>
      <vt:lpstr>Proposed SPA (PN 525) Changes</vt:lpstr>
      <vt:lpstr>Proposed SPA (PN 525) Changes</vt:lpstr>
      <vt:lpstr> </vt:lpstr>
      <vt:lpstr>Questions</vt:lpstr>
    </vt:vector>
  </TitlesOfParts>
  <Company>Ohio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603/604 Technical Process Reviews</dc:title>
  <dc:creator>rtriviso</dc:creator>
  <cp:lastModifiedBy>jmille11</cp:lastModifiedBy>
  <cp:revision>298</cp:revision>
  <cp:lastPrinted>1601-01-01T00:00:00Z</cp:lastPrinted>
  <dcterms:created xsi:type="dcterms:W3CDTF">2007-12-14T15:54:02Z</dcterms:created>
  <dcterms:modified xsi:type="dcterms:W3CDTF">2010-03-03T13:05:40Z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ContentTypeId">
    <vt:lpwstr>0x010100549FEC6A3A38F641AD23CED719A1B156</vt:lpwstr>
  </property>
</Properties>
</file>